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10058400" cx="7772400"/>
  <p:notesSz cx="6858000" cy="9144000"/>
  <p:embeddedFontLst>
    <p:embeddedFont>
      <p:font typeface="Halant"/>
      <p:regular r:id="rId12"/>
      <p:bold r:id="rId13"/>
    </p:embeddedFont>
    <p:embeddedFont>
      <p:font typeface="Inter"/>
      <p:regular r:id="rId14"/>
      <p:bold r:id="rId15"/>
      <p:italic r:id="rId16"/>
      <p:boldItalic r:id="rId17"/>
    </p:embeddedFont>
    <p:embeddedFont>
      <p:font typeface="Plus Jakarta Sans"/>
      <p:bold r:id="rId18"/>
      <p:boldItalic r:id="rId19"/>
    </p:embeddedFont>
    <p:embeddedFont>
      <p:font typeface="Plus Jakarta Sans Medium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regular.fntdata"/><Relationship Id="rId11" Type="http://schemas.openxmlformats.org/officeDocument/2006/relationships/slide" Target="slides/slide5.xml"/><Relationship Id="rId22" Type="http://schemas.openxmlformats.org/officeDocument/2006/relationships/font" Target="fonts/PlusJakartaSansMedium-italic.fntdata"/><Relationship Id="rId10" Type="http://schemas.openxmlformats.org/officeDocument/2006/relationships/slide" Target="slides/slide4.xml"/><Relationship Id="rId21" Type="http://schemas.openxmlformats.org/officeDocument/2006/relationships/font" Target="fonts/PlusJakartaSansMedium-bold.fntdata"/><Relationship Id="rId13" Type="http://schemas.openxmlformats.org/officeDocument/2006/relationships/font" Target="fonts/Halant-bold.fntdata"/><Relationship Id="rId12" Type="http://schemas.openxmlformats.org/officeDocument/2006/relationships/font" Target="fonts/Halant-regular.fntdata"/><Relationship Id="rId23" Type="http://schemas.openxmlformats.org/officeDocument/2006/relationships/font" Target="fonts/PlusJakartaSansMedium-bold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slideMaster" Target="slideMasters/slideMaster2.xml"/><Relationship Id="rId19" Type="http://schemas.openxmlformats.org/officeDocument/2006/relationships/font" Target="fonts/PlusJakartaSans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PlusJakartaSans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11806f72d9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11806f72d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0ea1c3b878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0ea1c3b87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22a7f3127c_0_0:notes"/>
          <p:cNvSpPr/>
          <p:nvPr>
            <p:ph idx="2" type="sldImg"/>
          </p:nvPr>
        </p:nvSpPr>
        <p:spPr>
          <a:xfrm>
            <a:off x="2104481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22a7f312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22a7f3127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322a7f3127c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22a7f3127c_0_197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22a7f3127c_0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hyperlink" Target="https://www.gilderlehrman.org/history-resources/online-exhibitions/interactive-map-columbian-exchange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     </a:t>
            </a: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Columbian Exchange- Guided Notes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00" name="Google Shape;10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2" name="Google Shape;102;p2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3" name="Google Shape;10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5"/>
          <p:cNvSpPr txBox="1"/>
          <p:nvPr/>
        </p:nvSpPr>
        <p:spPr>
          <a:xfrm>
            <a:off x="594300" y="655288"/>
            <a:ext cx="6583800" cy="75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While following along with the presentation, answer the following questions.</a:t>
            </a:r>
            <a:endParaRPr sz="1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(Slide 2) Say-it-in-6: In exactly 6 words, define the Columbian Exchange.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(Slide 3) Identify 5 different things that spread from East to West.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(Slide 4) Identify 5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different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things that spread from West to East.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(Slide 5) In your own words, explain three impacts of the Columbian Exchange on the Americas.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(Slide 6) In your own words, explain three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impacts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of the Columbian Exchange on the Europe and Africa.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The Columbian Exchange- Interactive Map</a:t>
            </a:r>
            <a:endParaRPr sz="24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10" name="Google Shape;11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2" name="Google Shape;112;p2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3" name="Google Shape;11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6"/>
          <p:cNvSpPr txBox="1"/>
          <p:nvPr/>
        </p:nvSpPr>
        <p:spPr>
          <a:xfrm>
            <a:off x="594300" y="655288"/>
            <a:ext cx="6583800" cy="886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Go to </a:t>
            </a:r>
            <a:r>
              <a:rPr lang="en" sz="12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this website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to see an interactive map of the Columbian Exchange and answer the questions below.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were the demographics of the people who were part of the Columbian Exchange?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animals were brought to the New World by Europeans, and what impact did they have on the Americas?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two crops originated in the Americas and were brought back to Europe and Africa? What impacts did these crops have on the Old World?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 three cash crops that were a part of the Columbian Exchange that came from the New World?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disease travel in the Columbian Exchange, and what impact did disease have in the New World?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7"/>
          <p:cNvSpPr txBox="1"/>
          <p:nvPr/>
        </p:nvSpPr>
        <p:spPr>
          <a:xfrm>
            <a:off x="0" y="0"/>
            <a:ext cx="7772400" cy="16509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One-Pager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The Columbian Exchange</a:t>
            </a:r>
            <a:endParaRPr sz="1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20" name="Google Shape;12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272" y="230997"/>
            <a:ext cx="630865" cy="261602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7"/>
          <p:cNvSpPr txBox="1"/>
          <p:nvPr/>
        </p:nvSpPr>
        <p:spPr>
          <a:xfrm>
            <a:off x="623205" y="2136071"/>
            <a:ext cx="6887400" cy="57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Create a visually appealing one-pager to summarize the significance of the Columbian Exchange.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Requirements: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200"/>
              <a:buFont typeface="Halant"/>
              <a:buChar char="●"/>
            </a:pPr>
            <a:r>
              <a:rPr lang="en" sz="1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 map showing the exchange of at least three items that originated from each region (Europe, Africa, Americas)- 9 total items</a:t>
            </a:r>
            <a:endParaRPr sz="1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200"/>
              <a:buFont typeface="Halant"/>
              <a:buChar char="●"/>
            </a:pPr>
            <a:r>
              <a:rPr lang="en" sz="1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 Say-it-in-6 summarizing Columbian Exchange</a:t>
            </a:r>
            <a:endParaRPr sz="1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200"/>
              <a:buFont typeface="Halant"/>
              <a:buChar char="●"/>
            </a:pPr>
            <a:r>
              <a:rPr lang="en" sz="1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At least 3 images related to the Columbian Exchange</a:t>
            </a:r>
            <a:endParaRPr sz="1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200"/>
              <a:buFont typeface="Halant"/>
              <a:buChar char="●"/>
            </a:pPr>
            <a:r>
              <a:rPr lang="en" sz="1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 short poem or rap about the Columbian Exchange (5 lines)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8"/>
          <p:cNvSpPr/>
          <p:nvPr/>
        </p:nvSpPr>
        <p:spPr>
          <a:xfrm>
            <a:off x="1638151" y="335160"/>
            <a:ext cx="3197151" cy="4575529"/>
          </a:xfrm>
          <a:custGeom>
            <a:rect b="b" l="l" r="r" t="t"/>
            <a:pathLst>
              <a:path extrusionOk="0" h="4575529" w="3197151">
                <a:moveTo>
                  <a:pt x="0" y="0"/>
                </a:moveTo>
                <a:lnTo>
                  <a:pt x="3197151" y="0"/>
                </a:lnTo>
                <a:lnTo>
                  <a:pt x="3197151" y="4575529"/>
                </a:lnTo>
                <a:lnTo>
                  <a:pt x="0" y="45755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7" name="Google Shape;127;p28"/>
          <p:cNvSpPr/>
          <p:nvPr/>
        </p:nvSpPr>
        <p:spPr>
          <a:xfrm>
            <a:off x="5581936" y="-324807"/>
            <a:ext cx="6534764" cy="5154295"/>
          </a:xfrm>
          <a:custGeom>
            <a:rect b="b" l="l" r="r" t="t"/>
            <a:pathLst>
              <a:path extrusionOk="0" h="5154295" w="6534764">
                <a:moveTo>
                  <a:pt x="0" y="0"/>
                </a:moveTo>
                <a:lnTo>
                  <a:pt x="6534763" y="0"/>
                </a:lnTo>
                <a:lnTo>
                  <a:pt x="6534763" y="5154295"/>
                </a:lnTo>
                <a:lnTo>
                  <a:pt x="0" y="51542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8" name="Google Shape;128;p28"/>
          <p:cNvSpPr txBox="1"/>
          <p:nvPr/>
        </p:nvSpPr>
        <p:spPr>
          <a:xfrm>
            <a:off x="1911593" y="9173922"/>
            <a:ext cx="5508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The Columbian Exchange</a:t>
            </a:r>
            <a:endParaRPr/>
          </a:p>
        </p:txBody>
      </p:sp>
      <p:grpSp>
        <p:nvGrpSpPr>
          <p:cNvPr id="129" name="Google Shape;129;p28"/>
          <p:cNvGrpSpPr/>
          <p:nvPr/>
        </p:nvGrpSpPr>
        <p:grpSpPr>
          <a:xfrm>
            <a:off x="232164" y="2460676"/>
            <a:ext cx="2807544" cy="1501377"/>
            <a:chOff x="0" y="-47625"/>
            <a:chExt cx="824100" cy="440700"/>
          </a:xfrm>
        </p:grpSpPr>
        <p:sp>
          <p:nvSpPr>
            <p:cNvPr id="130" name="Google Shape;130;p28"/>
            <p:cNvSpPr/>
            <p:nvPr/>
          </p:nvSpPr>
          <p:spPr>
            <a:xfrm>
              <a:off x="0" y="0"/>
              <a:ext cx="824015" cy="393061"/>
            </a:xfrm>
            <a:custGeom>
              <a:rect b="b" l="l" r="r" t="t"/>
              <a:pathLst>
                <a:path extrusionOk="0" h="393061" w="824015">
                  <a:moveTo>
                    <a:pt x="125272" y="0"/>
                  </a:moveTo>
                  <a:lnTo>
                    <a:pt x="698743" y="0"/>
                  </a:lnTo>
                  <a:cubicBezTo>
                    <a:pt x="767929" y="0"/>
                    <a:pt x="824015" y="56086"/>
                    <a:pt x="824015" y="125272"/>
                  </a:cubicBezTo>
                  <a:lnTo>
                    <a:pt x="824015" y="267790"/>
                  </a:lnTo>
                  <a:cubicBezTo>
                    <a:pt x="824015" y="336975"/>
                    <a:pt x="767929" y="393061"/>
                    <a:pt x="698743" y="393061"/>
                  </a:cubicBezTo>
                  <a:lnTo>
                    <a:pt x="125272" y="393061"/>
                  </a:lnTo>
                  <a:cubicBezTo>
                    <a:pt x="56086" y="393061"/>
                    <a:pt x="0" y="336975"/>
                    <a:pt x="0" y="267790"/>
                  </a:cubicBezTo>
                  <a:lnTo>
                    <a:pt x="0" y="125272"/>
                  </a:lnTo>
                  <a:cubicBezTo>
                    <a:pt x="0" y="56086"/>
                    <a:pt x="56086" y="0"/>
                    <a:pt x="125272" y="0"/>
                  </a:cubicBezTo>
                  <a:close/>
                </a:path>
              </a:pathLst>
            </a:custGeom>
            <a:solidFill>
              <a:srgbClr val="FFFFFF"/>
            </a:solidFill>
            <a:ln cap="rnd" cmpd="sng" w="38100">
              <a:solidFill>
                <a:srgbClr val="E95C3D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28"/>
            <p:cNvSpPr txBox="1"/>
            <p:nvPr/>
          </p:nvSpPr>
          <p:spPr>
            <a:xfrm>
              <a:off x="0" y="-47625"/>
              <a:ext cx="824100" cy="44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2" name="Google Shape;132;p28"/>
          <p:cNvSpPr txBox="1"/>
          <p:nvPr/>
        </p:nvSpPr>
        <p:spPr>
          <a:xfrm>
            <a:off x="414069" y="2115824"/>
            <a:ext cx="1745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Say-it-in-6</a:t>
            </a:r>
            <a:endParaRPr/>
          </a:p>
        </p:txBody>
      </p:sp>
      <p:grpSp>
        <p:nvGrpSpPr>
          <p:cNvPr id="133" name="Google Shape;133;p28"/>
          <p:cNvGrpSpPr/>
          <p:nvPr/>
        </p:nvGrpSpPr>
        <p:grpSpPr>
          <a:xfrm>
            <a:off x="4584322" y="5101189"/>
            <a:ext cx="2807544" cy="3447852"/>
            <a:chOff x="0" y="0"/>
            <a:chExt cx="824100" cy="1012050"/>
          </a:xfrm>
        </p:grpSpPr>
        <p:sp>
          <p:nvSpPr>
            <p:cNvPr id="134" name="Google Shape;134;p28"/>
            <p:cNvSpPr/>
            <p:nvPr/>
          </p:nvSpPr>
          <p:spPr>
            <a:xfrm>
              <a:off x="0" y="0"/>
              <a:ext cx="824015" cy="1011955"/>
            </a:xfrm>
            <a:custGeom>
              <a:rect b="b" l="l" r="r" t="t"/>
              <a:pathLst>
                <a:path extrusionOk="0" h="1011955" w="824015">
                  <a:moveTo>
                    <a:pt x="125272" y="0"/>
                  </a:moveTo>
                  <a:lnTo>
                    <a:pt x="698743" y="0"/>
                  </a:lnTo>
                  <a:cubicBezTo>
                    <a:pt x="767929" y="0"/>
                    <a:pt x="824015" y="56086"/>
                    <a:pt x="824015" y="125272"/>
                  </a:cubicBezTo>
                  <a:lnTo>
                    <a:pt x="824015" y="886684"/>
                  </a:lnTo>
                  <a:cubicBezTo>
                    <a:pt x="824015" y="955869"/>
                    <a:pt x="767929" y="1011955"/>
                    <a:pt x="698743" y="1011955"/>
                  </a:cubicBezTo>
                  <a:lnTo>
                    <a:pt x="125272" y="1011955"/>
                  </a:lnTo>
                  <a:cubicBezTo>
                    <a:pt x="56086" y="1011955"/>
                    <a:pt x="0" y="955869"/>
                    <a:pt x="0" y="886684"/>
                  </a:cubicBezTo>
                  <a:lnTo>
                    <a:pt x="0" y="125272"/>
                  </a:lnTo>
                  <a:cubicBezTo>
                    <a:pt x="0" y="56086"/>
                    <a:pt x="56086" y="0"/>
                    <a:pt x="125272" y="0"/>
                  </a:cubicBezTo>
                  <a:close/>
                </a:path>
              </a:pathLst>
            </a:custGeom>
            <a:solidFill>
              <a:srgbClr val="FFFFFF"/>
            </a:solidFill>
            <a:ln cap="rnd" cmpd="sng" w="38100">
              <a:solidFill>
                <a:srgbClr val="6484F3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28"/>
            <p:cNvSpPr txBox="1"/>
            <p:nvPr/>
          </p:nvSpPr>
          <p:spPr>
            <a:xfrm>
              <a:off x="0" y="19050"/>
              <a:ext cx="824100" cy="99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.</a:t>
              </a:r>
              <a:endParaRPr/>
            </a:p>
          </p:txBody>
        </p:sp>
      </p:grpSp>
      <p:sp>
        <p:nvSpPr>
          <p:cNvPr id="136" name="Google Shape;136;p28"/>
          <p:cNvSpPr txBox="1"/>
          <p:nvPr/>
        </p:nvSpPr>
        <p:spPr>
          <a:xfrm>
            <a:off x="4665923" y="4504924"/>
            <a:ext cx="1601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6484F3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Poem/Rap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89196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9"/>
          <p:cNvSpPr txBox="1"/>
          <p:nvPr/>
        </p:nvSpPr>
        <p:spPr>
          <a:xfrm>
            <a:off x="731000" y="1807350"/>
            <a:ext cx="6310500" cy="11490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8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Columbian Exchange affect the people, environments, and economies across the Atlantic?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3" name="Google Shape;143;p29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Unit 2: Americas- Colonization &amp; Conquest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Exit Ticket - Lesson 6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44" name="Google Shape;144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9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6" name="Google Shape;146;p29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7" name="Google Shape;147;p29"/>
          <p:cNvSpPr txBox="1"/>
          <p:nvPr/>
        </p:nvSpPr>
        <p:spPr>
          <a:xfrm>
            <a:off x="455300" y="3028400"/>
            <a:ext cx="6861900" cy="6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Let’s do some quick research! Think about one of your favorite dishes. List the key ingredients (at least four) and determine their origins. Then answer the reflection question.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Final Reflection: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much impact did the Columbian Exchange have on your favorite dish?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8" name="Google Shape;148;p29"/>
          <p:cNvSpPr txBox="1"/>
          <p:nvPr/>
        </p:nvSpPr>
        <p:spPr>
          <a:xfrm>
            <a:off x="1220600" y="3891150"/>
            <a:ext cx="5207100" cy="8418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Favorite Dish Name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9" name="Google Shape;149;p29"/>
          <p:cNvSpPr txBox="1"/>
          <p:nvPr/>
        </p:nvSpPr>
        <p:spPr>
          <a:xfrm>
            <a:off x="1220600" y="4845750"/>
            <a:ext cx="5207100" cy="31074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List of Ingredients + Origin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                   Ingredients					Origin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		         _____________________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		         _____________________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		         _____________________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		         _____________________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		         _____________________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_____________________		         _____________________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